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28" r:id="rId2"/>
    <p:sldMasterId id="2147483852" r:id="rId3"/>
    <p:sldMasterId id="2147483864" r:id="rId4"/>
  </p:sldMasterIdLst>
  <p:notesMasterIdLst>
    <p:notesMasterId r:id="rId29"/>
  </p:notesMasterIdLst>
  <p:handoutMasterIdLst>
    <p:handoutMasterId r:id="rId30"/>
  </p:handoutMasterIdLst>
  <p:sldIdLst>
    <p:sldId id="871" r:id="rId5"/>
    <p:sldId id="917" r:id="rId6"/>
    <p:sldId id="875" r:id="rId7"/>
    <p:sldId id="876" r:id="rId8"/>
    <p:sldId id="944" r:id="rId9"/>
    <p:sldId id="946" r:id="rId10"/>
    <p:sldId id="934" r:id="rId11"/>
    <p:sldId id="945" r:id="rId12"/>
    <p:sldId id="779" r:id="rId13"/>
    <p:sldId id="935" r:id="rId14"/>
    <p:sldId id="729" r:id="rId15"/>
    <p:sldId id="732" r:id="rId16"/>
    <p:sldId id="564" r:id="rId17"/>
    <p:sldId id="948" r:id="rId18"/>
    <p:sldId id="936" r:id="rId19"/>
    <p:sldId id="937" r:id="rId20"/>
    <p:sldId id="938" r:id="rId21"/>
    <p:sldId id="939" r:id="rId22"/>
    <p:sldId id="940" r:id="rId23"/>
    <p:sldId id="941" r:id="rId24"/>
    <p:sldId id="947" r:id="rId25"/>
    <p:sldId id="942" r:id="rId26"/>
    <p:sldId id="901" r:id="rId27"/>
    <p:sldId id="838" r:id="rId28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856" autoAdjust="0"/>
    <p:restoredTop sz="75542" autoAdjust="0"/>
  </p:normalViewPr>
  <p:slideViewPr>
    <p:cSldViewPr>
      <p:cViewPr varScale="1">
        <p:scale>
          <a:sx n="63" d="100"/>
          <a:sy n="63" d="100"/>
        </p:scale>
        <p:origin x="10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0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4"/>
          </a:xfrm>
          <a:prstGeom prst="rect">
            <a:avLst/>
          </a:prstGeom>
        </p:spPr>
        <p:txBody>
          <a:bodyPr vert="horz" lIns="92574" tIns="46287" rIns="92574" bIns="4628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2574" tIns="46287" rIns="92574" bIns="46287" rtlCol="0"/>
          <a:lstStyle>
            <a:lvl1pPr algn="r">
              <a:defRPr sz="1200"/>
            </a:lvl1pPr>
          </a:lstStyle>
          <a:p>
            <a:fld id="{68DA0AB9-EF0C-41BA-B8C5-490B8666EDDC}" type="datetimeFigureOut">
              <a:rPr lang="en-US" smtClean="0"/>
              <a:pPr/>
              <a:t>2/8/26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2574" tIns="46287" rIns="92574" bIns="4628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2574" tIns="46287" rIns="92574" bIns="46287" rtlCol="0" anchor="b"/>
          <a:lstStyle>
            <a:lvl1pPr algn="r">
              <a:defRPr sz="1200"/>
            </a:lvl1pPr>
          </a:lstStyle>
          <a:p>
            <a:fld id="{DDB3D751-D53E-48B5-B4B6-A131AAACA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234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4"/>
          </a:xfrm>
          <a:prstGeom prst="rect">
            <a:avLst/>
          </a:prstGeom>
        </p:spPr>
        <p:txBody>
          <a:bodyPr vert="horz" lIns="92574" tIns="46287" rIns="92574" bIns="4628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2574" tIns="46287" rIns="92574" bIns="46287" rtlCol="0"/>
          <a:lstStyle>
            <a:lvl1pPr algn="r">
              <a:defRPr sz="1200"/>
            </a:lvl1pPr>
          </a:lstStyle>
          <a:p>
            <a:fld id="{17F61D51-A1C2-49C2-AEF4-009AB673A918}" type="datetimeFigureOut">
              <a:rPr lang="en-US" smtClean="0"/>
              <a:pPr/>
              <a:t>2/8/26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74" tIns="46287" rIns="92574" bIns="4628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59"/>
          </a:xfrm>
          <a:prstGeom prst="rect">
            <a:avLst/>
          </a:prstGeom>
        </p:spPr>
        <p:txBody>
          <a:bodyPr vert="horz" lIns="92574" tIns="46287" rIns="92574" bIns="462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2574" tIns="46287" rIns="92574" bIns="4628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2574" tIns="46287" rIns="92574" bIns="46287" rtlCol="0" anchor="b"/>
          <a:lstStyle>
            <a:lvl1pPr algn="r">
              <a:defRPr sz="1200"/>
            </a:lvl1pPr>
          </a:lstStyle>
          <a:p>
            <a:fld id="{92C3C99F-55FF-466E-B876-DE157D7D6E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3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2AAA1-AC7F-451F-9DC0-C4A8C66DE32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25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C7CC0-A7BA-9902-2F6F-33CDEB0FB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35290D-F903-5440-204C-AF57F19302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36D546-C99D-447A-00A5-9FFE3794B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1DEF6-95FC-1B94-E61B-F8DC37387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2AAA1-AC7F-451F-9DC0-C4A8C66DE32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763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6F150-017A-47D9-B9B9-B2D78A87C9C5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09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Proverbs 5:18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 your fountain be blessed, and may you rejoice in the wife of your youth.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F10F2-C27C-48A9-917A-46D0DBA00FE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6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Proverbs 5:18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 your fountain be blessed, and may you rejoice in the wife of your youth.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F10F2-C27C-48A9-917A-46D0DBA00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034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2AAA1-AC7F-451F-9DC0-C4A8C66DE32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40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A8130-198E-428F-98C3-46990FB451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556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B1DAF-9EFA-2E6C-DE44-0D68D17F4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4680D-722D-07AC-716F-3D402FB0BD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C56042-19DA-48A0-596C-EDEF998AD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A75F2-E26D-B09E-8705-5E135E7018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A8130-198E-428F-98C3-46990FB451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849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74D467-CF2A-4856-B6FD-ACDC7883B6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644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74D467-CF2A-4856-B6FD-ACDC7883B6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26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CE675-0B2D-F369-7AD0-FE85A7099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C470EF-2F83-4F6C-B111-16E2208C0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CEDD03-2D52-4C65-E6FD-16876CAB9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Proverbs 5:18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 your fountain be blessed, and may you rejoice in the wife of your youth.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48EB3-8653-0CD4-E605-14CAB3BDDE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F10F2-C27C-48A9-917A-46D0DBA00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75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9CDF-D39E-48D8-9265-38F662837A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2B45-CDBA-4EC4-AA77-E99C3FA34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4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9CDF-D39E-48D8-9265-38F662837A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2B45-CDBA-4EC4-AA77-E99C3FA34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9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9CDF-D39E-48D8-9265-38F662837A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2B45-CDBA-4EC4-AA77-E99C3FA34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4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70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04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02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09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18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58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5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9CDF-D39E-48D8-9265-38F662837A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2B45-CDBA-4EC4-AA77-E99C3FA34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87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32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98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050-4249-48B2-B9DD-22CE95206EF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08/02/2026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18DB-2F62-47F4-9274-DFF11AD825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56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050-4249-48B2-B9DD-22CE95206EF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08/02/2026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18DB-2F62-47F4-9274-DFF11AD825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59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050-4249-48B2-B9DD-22CE95206EF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08/02/2026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18DB-2F62-47F4-9274-DFF11AD825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79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050-4249-48B2-B9DD-22CE95206EF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08/02/2026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18DB-2F62-47F4-9274-DFF11AD825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5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050-4249-48B2-B9DD-22CE95206EF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08/02/2026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18DB-2F62-47F4-9274-DFF11AD825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3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050-4249-48B2-B9DD-22CE95206EF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08/02/2026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18DB-2F62-47F4-9274-DFF11AD825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43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050-4249-48B2-B9DD-22CE95206EF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08/02/2026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18DB-2F62-47F4-9274-DFF11AD825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6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9CDF-D39E-48D8-9265-38F662837A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2B45-CDBA-4EC4-AA77-E99C3FA34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84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050-4249-48B2-B9DD-22CE95206EF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08/02/2026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18DB-2F62-47F4-9274-DFF11AD825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94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050-4249-48B2-B9DD-22CE95206EF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08/02/2026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18DB-2F62-47F4-9274-DFF11AD825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68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050-4249-48B2-B9DD-22CE95206EF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08/02/2026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18DB-2F62-47F4-9274-DFF11AD825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78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050-4249-48B2-B9DD-22CE95206EF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08/02/2026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18DB-2F62-47F4-9274-DFF11AD825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77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/>
              <a:pPr/>
              <a:t>2/8/26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46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/>
              <a:pPr/>
              <a:t>2/8/26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916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/>
              <a:pPr/>
              <a:t>2/8/26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52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/>
              <a:pPr/>
              <a:t>2/8/26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03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/>
              <a:pPr/>
              <a:t>2/8/26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107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/>
              <a:pPr/>
              <a:t>2/8/26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22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9CDF-D39E-48D8-9265-38F662837A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2B45-CDBA-4EC4-AA77-E99C3FA34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686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/>
              <a:pPr/>
              <a:t>2/8/26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31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/>
              <a:pPr/>
              <a:t>2/8/26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734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/>
              <a:pPr/>
              <a:t>2/8/26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0595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/>
              <a:pPr/>
              <a:t>2/8/26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657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5609-C1F6-4800-8EC0-7D4842B0B9A8}" type="datetimeFigureOut">
              <a:rPr lang="en-US" smtClean="0"/>
              <a:pPr/>
              <a:t>2/8/26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BF1-85B6-4455-897E-287E04B10A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95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9CDF-D39E-48D8-9265-38F662837A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2B45-CDBA-4EC4-AA77-E99C3FA34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9CDF-D39E-48D8-9265-38F662837A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2B45-CDBA-4EC4-AA77-E99C3FA34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5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9CDF-D39E-48D8-9265-38F662837A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2B45-CDBA-4EC4-AA77-E99C3FA34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7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9CDF-D39E-48D8-9265-38F662837A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2B45-CDBA-4EC4-AA77-E99C3FA34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6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9CDF-D39E-48D8-9265-38F662837A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2B45-CDBA-4EC4-AA77-E99C3FA34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1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49CDF-D39E-48D8-9265-38F662837A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72B45-CDBA-4EC4-AA77-E99C3FA34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9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05609-C1F6-4800-8EC0-7D4842B0B9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DBF1-85B6-4455-897E-287E04B10A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6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CB050-4249-48B2-B9DD-22CE95206EF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08/02/2026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A18DB-2F62-47F4-9274-DFF11AD825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05609-C1F6-4800-8EC0-7D4842B0B9A8}" type="datetimeFigureOut">
              <a:rPr lang="en-US" smtClean="0"/>
              <a:pPr/>
              <a:t>2/8/26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DBF1-85B6-4455-897E-287E04B10A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423" r="12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5776" y="332656"/>
            <a:ext cx="594015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itchFamily="66" charset="0"/>
                <a:ea typeface="+mn-ea"/>
                <a:cs typeface="Arial" pitchFamily="34" charset="0"/>
              </a:rPr>
              <a:t>The 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itchFamily="18" charset="0"/>
                <a:ea typeface="+mn-ea"/>
                <a:cs typeface="Arial" pitchFamily="34" charset="0"/>
              </a:rPr>
              <a:t>Myth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nard MT Condensed" pitchFamily="18" charset="0"/>
              <a:ea typeface="+mn-ea"/>
              <a:cs typeface="Arial" pitchFamily="34" charset="0"/>
            </a:endParaRPr>
          </a:p>
          <a:p>
            <a:pPr lvl="0" algn="r">
              <a:tabLst>
                <a:tab pos="0" algn="l"/>
              </a:tabLst>
              <a:defRPr/>
            </a:pPr>
            <a:r>
              <a:rPr lang="en-US" sz="4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ial" pitchFamily="34" charset="0"/>
              </a:rPr>
              <a:t>Of </a:t>
            </a:r>
            <a:r>
              <a:rPr lang="en-US" sz="4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ial" pitchFamily="34" charset="0"/>
              </a:rPr>
              <a:t>“Happily Ever After”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nard MT Condensed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HOWEVER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16"/>
            <a:ext cx="8363272" cy="38450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The reality of marriage shows that the thought of living “happily ever after” could be a myth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WHY?</a:t>
            </a:r>
          </a:p>
          <a:p>
            <a:pPr lvl="1"/>
            <a:endParaRPr lang="en-US" b="1" dirty="0"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96126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361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13488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Bernard MT Condensed" pitchFamily="18" charset="0"/>
                <a:cs typeface="Arial" pitchFamily="34" charset="0"/>
              </a:rPr>
              <a:t>The story of Marriages today</a:t>
            </a:r>
            <a:endParaRPr lang="en-US" sz="5400" b="1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2378844"/>
      </p:ext>
    </p:extLst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671" y="0"/>
            <a:ext cx="93867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944541"/>
      </p:ext>
    </p:extLst>
  </p:cSld>
  <p:clrMapOvr>
    <a:masterClrMapping/>
  </p:clrMapOvr>
  <p:transition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People’s realities…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12" y="1166018"/>
            <a:ext cx="857929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Disillusionment due to unmet expectations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Realization of Character traits hitherto unknown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Conflict/power struggle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Work and life pressure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Changes due to normal “wear and tear” in marriage (beauty, strength, kids,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etc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)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Marriage for the sake of being married.</a:t>
            </a:r>
          </a:p>
        </p:txBody>
      </p:sp>
    </p:spTree>
    <p:extLst>
      <p:ext uri="{BB962C8B-B14F-4D97-AF65-F5344CB8AC3E}">
        <p14:creationId xmlns:p14="http://schemas.microsoft.com/office/powerpoint/2010/main" val="379760401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6F966-A973-ACE6-B351-7AD950BB5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87B244-5BE5-7134-79B0-CCB56F00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40E3F-110C-4245-ADB1-41BAF4E48E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D5D141F-8D5D-DB3B-A44D-D0227A25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B05505-DE07-5D3C-CA0B-561599618366}"/>
              </a:ext>
            </a:extLst>
          </p:cNvPr>
          <p:cNvSpPr/>
          <p:nvPr/>
        </p:nvSpPr>
        <p:spPr>
          <a:xfrm>
            <a:off x="520918" y="1579304"/>
            <a:ext cx="62833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baseline="300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2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8</a:t>
            </a:r>
            <a:r>
              <a:rPr lang="en-US" sz="40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But if you do marry, you have not sinned; and if a virgin marries, she has not sinned. But those who marry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will face many troubles in this life,</a:t>
            </a:r>
            <a:r>
              <a:rPr lang="en-US" sz="40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and I want to spare you this.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63F8D9-D9A3-2177-10D7-A4AA1D544CA7}"/>
              </a:ext>
            </a:extLst>
          </p:cNvPr>
          <p:cNvSpPr/>
          <p:nvPr/>
        </p:nvSpPr>
        <p:spPr>
          <a:xfrm>
            <a:off x="611560" y="404664"/>
            <a:ext cx="3243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1 Cor. 7:28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4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17848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There are STAGES in every marriage.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Different Scholars propound different Stages:</a:t>
            </a:r>
            <a:endParaRPr lang="en-US" sz="32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7139136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Most Popular: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The Romance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The Disillusionment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The Power Struggle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The Stability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The Commitment stage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329867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17848"/>
            <a:ext cx="8686800" cy="114300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Retrouvaile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(4 Stages):</a:t>
            </a:r>
            <a:endParaRPr lang="en-US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7139136" cy="38492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Romance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Disillusionment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Misery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Awakening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743179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17848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DeMaria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and Harar </a:t>
            </a:r>
            <a:r>
              <a:rPr lang="en-US" sz="3600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(7 Stages)</a:t>
            </a:r>
            <a:endParaRPr lang="en-US" sz="4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7139136" cy="384929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Passion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Realization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Rebellion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Cooperation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Reunion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Explosion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Completion 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5303693"/>
      </p:ext>
    </p:ext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17848"/>
            <a:ext cx="86868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Larson 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(3 Stages):</a:t>
            </a:r>
            <a:endParaRPr lang="en-US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7139136" cy="38492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Romance Love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Disillusionment and distraction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Dissolution, adjustment and resignation OR Adjustment and Contentment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7424918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17848"/>
            <a:ext cx="86868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My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91264" cy="38492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Honeymoon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Reality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Conflict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Response to Conflict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Commitment/Dissolution 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6703697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0E3F-110C-4245-ADB1-41BAF4E48E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3029" y="3416968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1 Corinthians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7:28</a:t>
            </a:r>
          </a:p>
        </p:txBody>
      </p:sp>
      <p:sp>
        <p:nvSpPr>
          <p:cNvPr id="7" name="Rectangle 6"/>
          <p:cNvSpPr/>
          <p:nvPr/>
        </p:nvSpPr>
        <p:spPr>
          <a:xfrm>
            <a:off x="1878634" y="2276872"/>
            <a:ext cx="26933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Key Text</a:t>
            </a:r>
            <a:endParaRPr lang="en-US" sz="4400" dirty="0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43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What Happens after the honeymoon is your reality: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67333"/>
            <a:ext cx="6336704" cy="4525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Your reaction/Response determines your “happily ever after” or otherwise:</a:t>
            </a:r>
          </a:p>
          <a:p>
            <a:pPr lvl="1"/>
            <a:r>
              <a:rPr lang="en-US" sz="3500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Tolerance</a:t>
            </a:r>
          </a:p>
          <a:p>
            <a:pPr lvl="1"/>
            <a:r>
              <a:rPr lang="en-US" sz="3500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Compromise</a:t>
            </a:r>
          </a:p>
          <a:p>
            <a:pPr lvl="1"/>
            <a:r>
              <a:rPr lang="en-US" sz="3500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Acceptance</a:t>
            </a:r>
          </a:p>
        </p:txBody>
      </p:sp>
    </p:spTree>
    <p:extLst>
      <p:ext uri="{BB962C8B-B14F-4D97-AF65-F5344CB8AC3E}">
        <p14:creationId xmlns:p14="http://schemas.microsoft.com/office/powerpoint/2010/main" val="236393658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F2F41-6AEA-96A7-9B47-3CB25A8CD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ppily Ever After - Snow White Museum">
            <a:extLst>
              <a:ext uri="{FF2B5EF4-FFF2-40B4-BE49-F238E27FC236}">
                <a16:creationId xmlns:a16="http://schemas.microsoft.com/office/drawing/2014/main" id="{1C453996-E982-CC41-E22B-58FAD11AE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888275-A970-2706-FF5F-14DF0A9FE07E}"/>
              </a:ext>
            </a:extLst>
          </p:cNvPr>
          <p:cNvSpPr/>
          <p:nvPr/>
        </p:nvSpPr>
        <p:spPr>
          <a:xfrm>
            <a:off x="1475656" y="404664"/>
            <a:ext cx="70202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itchFamily="66" charset="0"/>
                <a:ea typeface="+mn-ea"/>
                <a:cs typeface="Arial" pitchFamily="34" charset="0"/>
              </a:rPr>
              <a:t>Can we live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itchFamily="18" charset="0"/>
                <a:ea typeface="+mn-ea"/>
                <a:cs typeface="Arial" pitchFamily="34" charset="0"/>
              </a:rPr>
              <a:t>Happily ever after?</a:t>
            </a:r>
          </a:p>
        </p:txBody>
      </p:sp>
    </p:spTree>
    <p:extLst>
      <p:ext uri="{BB962C8B-B14F-4D97-AF65-F5344CB8AC3E}">
        <p14:creationId xmlns:p14="http://schemas.microsoft.com/office/powerpoint/2010/main" val="74443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Keep in mind:</a:t>
            </a:r>
            <a:br>
              <a:rPr lang="en-US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</a:b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“Happily ever after” can be possible if we do the following: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52839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Understand that not all expectations will be met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Be ready to encounter character traits you didn’t know existed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Have a good conflict resolution strategy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Build effective communication skills</a:t>
            </a:r>
          </a:p>
        </p:txBody>
      </p:sp>
    </p:spTree>
    <p:extLst>
      <p:ext uri="{BB962C8B-B14F-4D97-AF65-F5344CB8AC3E}">
        <p14:creationId xmlns:p14="http://schemas.microsoft.com/office/powerpoint/2010/main" val="1914563715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08" y="1290464"/>
            <a:ext cx="4499992" cy="366253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Ref" pitchFamily="18" charset="0"/>
                <a:cs typeface="Arial" pitchFamily="34" charset="0"/>
              </a:rPr>
              <a:t>Questions</a:t>
            </a:r>
            <a:br>
              <a:rPr lang="en-US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Ref" pitchFamily="18" charset="0"/>
                <a:cs typeface="Arial" pitchFamily="34" charset="0"/>
              </a:rPr>
            </a:br>
            <a:r>
              <a:rPr lang="en-US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Ref" pitchFamily="18" charset="0"/>
                <a:cs typeface="Arial" pitchFamily="34" charset="0"/>
              </a:rPr>
              <a:t>Comments</a:t>
            </a:r>
            <a:br>
              <a:rPr lang="en-US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Ref" pitchFamily="18" charset="0"/>
                <a:cs typeface="Arial" pitchFamily="34" charset="0"/>
              </a:rPr>
            </a:br>
            <a:r>
              <a:rPr lang="en-US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Ref" pitchFamily="18" charset="0"/>
                <a:cs typeface="Arial" pitchFamily="34" charset="0"/>
              </a:rPr>
              <a:t>Thoughts</a:t>
            </a:r>
            <a:endParaRPr lang="en-I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Re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6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eth\Pictures\SpecialPhotos\Prayer 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20811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eth\Pictures\SpecialPhotos\Prayer 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9274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40E3F-110C-4245-ADB1-41BAF4E48E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0918" y="1579304"/>
            <a:ext cx="62833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baseline="3000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2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8</a:t>
            </a:r>
            <a:r>
              <a:rPr lang="en-US" sz="40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But if you do marry, you have not sinned; and if a virgin marries, she has not sinned. But those who marry </a:t>
            </a:r>
            <a:r>
              <a:rPr lang="en-US" sz="4000" b="1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will face many troubles in this life, and I want </a:t>
            </a:r>
            <a:r>
              <a:rPr lang="en-US" sz="40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to spare you this.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404664"/>
            <a:ext cx="3243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1 Cor. 7:28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6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ppily Ever After - Snow White Museum">
            <a:extLst>
              <a:ext uri="{FF2B5EF4-FFF2-40B4-BE49-F238E27FC236}">
                <a16:creationId xmlns:a16="http://schemas.microsoft.com/office/drawing/2014/main" id="{5259FC2B-FC83-8DA1-0425-1867A34C0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5656" y="404664"/>
            <a:ext cx="70202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itchFamily="66" charset="0"/>
                <a:ea typeface="+mn-ea"/>
                <a:cs typeface="Arial" pitchFamily="34" charset="0"/>
              </a:rPr>
              <a:t>And they lived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itchFamily="18" charset="0"/>
                <a:ea typeface="+mn-ea"/>
                <a:cs typeface="Arial" pitchFamily="34" charset="0"/>
              </a:rPr>
              <a:t>Happily ever after…</a:t>
            </a:r>
          </a:p>
        </p:txBody>
      </p:sp>
    </p:spTree>
    <p:extLst>
      <p:ext uri="{BB962C8B-B14F-4D97-AF65-F5344CB8AC3E}">
        <p14:creationId xmlns:p14="http://schemas.microsoft.com/office/powerpoint/2010/main" val="152209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y Lived Happily Ever After Vector Stock Vector (Royalty Free) 708877036  | Shutterstock">
            <a:extLst>
              <a:ext uri="{FF2B5EF4-FFF2-40B4-BE49-F238E27FC236}">
                <a16:creationId xmlns:a16="http://schemas.microsoft.com/office/drawing/2014/main" id="{AED98399-4DC0-27F7-EB50-8B59AC13D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8"/>
          <a:stretch/>
        </p:blipFill>
        <p:spPr bwMode="auto">
          <a:xfrm>
            <a:off x="251520" y="90181"/>
            <a:ext cx="8568952" cy="67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13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60648"/>
            <a:ext cx="8812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“Happily Ever after”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436578"/>
            <a:ext cx="85960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"Happily ever after" is a traditional, formulaic phrase used to conclude fairy tales, children's stories, and romantic narratives, signaling a permanent state of joy, contentment, and safety for characters following the resolution of major conflicts.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It represents an idealized, "trouble-free" future, often implying lifelong, unwavering happiness lasting until "death do you part".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BF9670-74F3-70D4-ABC9-FDFD02435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16018-4C81-2025-92C1-2F23EF2626C0}"/>
              </a:ext>
            </a:extLst>
          </p:cNvPr>
          <p:cNvSpPr/>
          <p:nvPr/>
        </p:nvSpPr>
        <p:spPr>
          <a:xfrm>
            <a:off x="152400" y="260648"/>
            <a:ext cx="8812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We all expect “happily ever after”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64E372-8082-7277-604F-D76EED8114CD}"/>
              </a:ext>
            </a:extLst>
          </p:cNvPr>
          <p:cNvSpPr/>
          <p:nvPr/>
        </p:nvSpPr>
        <p:spPr>
          <a:xfrm>
            <a:off x="245389" y="1052736"/>
            <a:ext cx="439861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A love that never dies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A life without loneliness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A conflict-free marriage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A spouse who doesn’t worry 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A spouse who understands 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Constant happiness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Sustained romance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Exciting sex</a:t>
            </a:r>
          </a:p>
        </p:txBody>
      </p:sp>
      <p:pic>
        <p:nvPicPr>
          <p:cNvPr id="1026" name="Picture 2" descr="And They Lived Happily Ever After ... - Focus on the Family">
            <a:extLst>
              <a:ext uri="{FF2B5EF4-FFF2-40B4-BE49-F238E27FC236}">
                <a16:creationId xmlns:a16="http://schemas.microsoft.com/office/drawing/2014/main" id="{703BA7CE-54EE-7313-53B7-CAE1F701C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19" y="2565052"/>
            <a:ext cx="4291703" cy="267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90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403868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16826</TotalTime>
  <Words>545</Words>
  <Application>Microsoft Macintosh PowerPoint</Application>
  <PresentationFormat>On-screen Show (4:3)</PresentationFormat>
  <Paragraphs>97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Bernard MT Condensed</vt:lpstr>
      <vt:lpstr>Bradley Hand ITC</vt:lpstr>
      <vt:lpstr>Calibri</vt:lpstr>
      <vt:lpstr>Georgia</vt:lpstr>
      <vt:lpstr>Georgia Ref</vt:lpstr>
      <vt:lpstr>Wingdings</vt:lpstr>
      <vt:lpstr>4_Office Theme</vt:lpstr>
      <vt:lpstr>1_Office Theme</vt:lpstr>
      <vt:lpstr>6_Office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HOWEVER</vt:lpstr>
      <vt:lpstr>The story of Marriages today</vt:lpstr>
      <vt:lpstr>PowerPoint Presentation</vt:lpstr>
      <vt:lpstr>People’s realities…</vt:lpstr>
      <vt:lpstr>PowerPoint Presentation</vt:lpstr>
      <vt:lpstr>There are STAGES in every marriage. Different Scholars propound different Stages:</vt:lpstr>
      <vt:lpstr>Retrouvaile (4 Stages):</vt:lpstr>
      <vt:lpstr>DeMaria and Harar (7 Stages)</vt:lpstr>
      <vt:lpstr>Larson (3 Stages):</vt:lpstr>
      <vt:lpstr>My Adaptation</vt:lpstr>
      <vt:lpstr>What Happens after the honeymoon is your reality:</vt:lpstr>
      <vt:lpstr>PowerPoint Presentation</vt:lpstr>
      <vt:lpstr>Keep in mind: “Happily ever after” can be possible if we do the following: </vt:lpstr>
      <vt:lpstr>Questions Comments Thoughts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PASTOR JOSIAH</dc:creator>
  <cp:lastModifiedBy>Mac</cp:lastModifiedBy>
  <cp:revision>539</cp:revision>
  <dcterms:created xsi:type="dcterms:W3CDTF">2010-01-29T23:39:48Z</dcterms:created>
  <dcterms:modified xsi:type="dcterms:W3CDTF">2026-02-08T20:15:20Z</dcterms:modified>
</cp:coreProperties>
</file>